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ipzzGcV33e+ICEyuKgYsjBMiSNy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5" name="Google Shape;2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g10a1e3819c5_0_1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g10a1e3819c5_0_1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Logos are for holding purposes only prior to asking formal permission - not sure if they are even the right ones!</a:t>
            </a:r>
            <a:endParaRPr/>
          </a:p>
        </p:txBody>
      </p:sp>
      <p:sp>
        <p:nvSpPr>
          <p:cNvPr id="33" name="Google Shape;33;g10a1e3819c5_0_1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g10a1e3819c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1" name="Google Shape;41;g10a1e3819c5_0_3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42" name="Google Shape;42;g10a1e3819c5_0_3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3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10a1e3819c5_0_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" name="Google Shape;50;g10a1e3819c5_0_4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51" name="Google Shape;51;g10a1e3819c5_0_4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4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117459d9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9" name="Google Shape;59;g1117459d9e1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0" name="Google Shape;60;g1117459d9e1_0_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5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a1e3819c5_0_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8" name="Google Shape;68;g10a1e3819c5_0_9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69" name="Google Shape;69;g10a1e3819c5_0_9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6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10a1e3819c5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6" name="Google Shape;76;g10a1e3819c5_0_8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77" name="Google Shape;77;g10a1e3819c5_0_8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a1e3819c5_0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85" name="Google Shape;85;g10a1e3819c5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1" descr="Logo&#10;&#10;Description automatically generated with medium confidenc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092903" y="571472"/>
            <a:ext cx="6006193" cy="3137564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1"/>
          <p:cNvSpPr txBox="1">
            <a:spLocks noGrp="1"/>
          </p:cNvSpPr>
          <p:nvPr>
            <p:ph type="ctrTitle"/>
          </p:nvPr>
        </p:nvSpPr>
        <p:spPr>
          <a:xfrm>
            <a:off x="1524000" y="4624054"/>
            <a:ext cx="9144000" cy="13378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800"/>
              <a:buFont typeface="Arial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1"/>
          <p:cNvSpPr txBox="1">
            <a:spLocks noGrp="1"/>
          </p:cNvSpPr>
          <p:nvPr>
            <p:ph type="subTitle" idx="1"/>
          </p:nvPr>
        </p:nvSpPr>
        <p:spPr>
          <a:xfrm>
            <a:off x="1524000" y="5931581"/>
            <a:ext cx="9144000" cy="50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49A3E"/>
              </a:buClr>
              <a:buSzPts val="2400"/>
              <a:buNone/>
              <a:defRPr sz="2400">
                <a:solidFill>
                  <a:srgbClr val="749A3E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7" name="Google Shape;17;p21"/>
          <p:cNvCxnSpPr/>
          <p:nvPr/>
        </p:nvCxnSpPr>
        <p:spPr>
          <a:xfrm>
            <a:off x="647700" y="4129543"/>
            <a:ext cx="10896600" cy="0"/>
          </a:xfrm>
          <a:prstGeom prst="straightConnector1">
            <a:avLst/>
          </a:prstGeom>
          <a:noFill/>
          <a:ln w="952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 type="obj">
  <p:cSld name="OBJEC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2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314" cy="799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2"/>
          <p:cNvSpPr txBox="1">
            <a:spLocks noGrp="1"/>
          </p:cNvSpPr>
          <p:nvPr>
            <p:ph type="body" idx="1"/>
          </p:nvPr>
        </p:nvSpPr>
        <p:spPr>
          <a:xfrm>
            <a:off x="620486" y="1825625"/>
            <a:ext cx="1073331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21" name="Google Shape;21;p22"/>
          <p:cNvCxnSpPr/>
          <p:nvPr/>
        </p:nvCxnSpPr>
        <p:spPr>
          <a:xfrm>
            <a:off x="620486" y="6253390"/>
            <a:ext cx="10954800" cy="0"/>
          </a:xfrm>
          <a:prstGeom prst="straightConnector1">
            <a:avLst/>
          </a:prstGeom>
          <a:noFill/>
          <a:ln w="9525" cap="flat" cmpd="sng">
            <a:solidFill>
              <a:srgbClr val="3F3F3F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" name="Google Shape;22;p22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1" i="0" u="none" strike="noStrike" cap="none">
                <a:solidFill>
                  <a:srgbClr val="06436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314" cy="799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  <a:defRPr sz="3200" b="1" i="0" u="none" strike="noStrike" cap="none">
                <a:solidFill>
                  <a:srgbClr val="06436B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0486" y="1825625"/>
            <a:ext cx="10733314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/>
          <p:nvPr/>
        </p:nvSpPr>
        <p:spPr>
          <a:xfrm>
            <a:off x="0" y="0"/>
            <a:ext cx="12192000" cy="180000"/>
          </a:xfrm>
          <a:prstGeom prst="rect">
            <a:avLst/>
          </a:prstGeom>
          <a:solidFill>
            <a:srgbClr val="749A3E"/>
          </a:solidFill>
          <a:ln>
            <a:noFill/>
          </a:ln>
        </p:spPr>
        <p:txBody>
          <a:bodyPr spcFirstLastPara="1" wrap="square" lIns="90000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"/>
          <p:cNvSpPr txBox="1">
            <a:spLocks noGrp="1"/>
          </p:cNvSpPr>
          <p:nvPr>
            <p:ph type="ctrTitle"/>
          </p:nvPr>
        </p:nvSpPr>
        <p:spPr>
          <a:xfrm>
            <a:off x="646775" y="4118851"/>
            <a:ext cx="109059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000"/>
              <a:buFont typeface="Arial"/>
              <a:buNone/>
            </a:pPr>
            <a:r>
              <a:rPr lang="en-GB" sz="4000"/>
              <a:t>The 5 Principles of Responsible </a:t>
            </a:r>
            <a:endParaRPr sz="400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000"/>
              <a:buFont typeface="Arial"/>
              <a:buNone/>
            </a:pPr>
            <a:r>
              <a:rPr lang="en-GB" sz="4000"/>
              <a:t>Purchasing </a:t>
            </a:r>
            <a:endParaRPr sz="400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000"/>
              <a:buFont typeface="Arial"/>
              <a:buNone/>
            </a:pPr>
            <a:endParaRPr sz="4000"/>
          </a:p>
        </p:txBody>
      </p:sp>
      <p:sp>
        <p:nvSpPr>
          <p:cNvPr id="28" name="Google Shape;28;p1"/>
          <p:cNvSpPr txBox="1">
            <a:spLocks noGrp="1"/>
          </p:cNvSpPr>
          <p:nvPr>
            <p:ph type="subTitle" idx="1"/>
          </p:nvPr>
        </p:nvSpPr>
        <p:spPr>
          <a:xfrm>
            <a:off x="1524000" y="5496571"/>
            <a:ext cx="91440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9A3E"/>
              </a:buClr>
              <a:buSzPts val="4000"/>
              <a:buNone/>
            </a:pPr>
            <a:r>
              <a:rPr lang="en-GB" sz="4000"/>
              <a:t>Better Buying’s new e-learning course</a:t>
            </a:r>
            <a:endParaRPr/>
          </a:p>
        </p:txBody>
      </p:sp>
      <p:sp>
        <p:nvSpPr>
          <p:cNvPr id="29" name="Google Shape;29;p1"/>
          <p:cNvSpPr txBox="1"/>
          <p:nvPr/>
        </p:nvSpPr>
        <p:spPr>
          <a:xfrm>
            <a:off x="646771" y="6103454"/>
            <a:ext cx="10905892" cy="501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643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g10a1e3819c5_0_110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4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The Gold Standard in responsible purchasing training</a:t>
            </a:r>
            <a:endParaRPr/>
          </a:p>
        </p:txBody>
      </p:sp>
      <p:sp>
        <p:nvSpPr>
          <p:cNvPr id="36" name="Google Shape;36;g10a1e3819c5_0_110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37" name="Google Shape;37;g10a1e3819c5_0_110"/>
          <p:cNvSpPr txBox="1"/>
          <p:nvPr/>
        </p:nvSpPr>
        <p:spPr>
          <a:xfrm>
            <a:off x="1102525" y="1562425"/>
            <a:ext cx="98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0a1e3819c5_0_110"/>
          <p:cNvSpPr txBox="1"/>
          <p:nvPr/>
        </p:nvSpPr>
        <p:spPr>
          <a:xfrm>
            <a:off x="620475" y="1962625"/>
            <a:ext cx="10922100" cy="428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381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Char char="●"/>
            </a:pPr>
            <a:r>
              <a:rPr lang="en-GB" sz="3300">
                <a:solidFill>
                  <a:schemeClr val="dk2"/>
                </a:solidFill>
              </a:rPr>
              <a:t>W</a:t>
            </a: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hole company</a:t>
            </a:r>
            <a:r>
              <a:rPr lang="en-GB" sz="3300">
                <a:solidFill>
                  <a:schemeClr val="dk2"/>
                </a:solidFill>
              </a:rPr>
              <a:t> </a:t>
            </a: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approach</a:t>
            </a:r>
            <a:endParaRPr sz="33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Char char="●"/>
            </a:pP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Informed by Better Buying</a:t>
            </a:r>
            <a:r>
              <a:rPr lang="en-GB" sz="3300" b="0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TM</a:t>
            </a: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research and supplier data gathered over five ratings cycles </a:t>
            </a:r>
            <a:endParaRPr sz="33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38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300"/>
              <a:buFont typeface="Arial"/>
              <a:buChar char="●"/>
            </a:pP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Endorsed by leading global brands and retailers</a:t>
            </a:r>
            <a:endParaRPr sz="33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50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500"/>
              <a:buFont typeface="Arial"/>
              <a:buChar char="●"/>
            </a:pP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Special rates for Better Buying</a:t>
            </a:r>
            <a:r>
              <a:rPr lang="en-GB" sz="3300" b="0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TM</a:t>
            </a:r>
            <a:r>
              <a:rPr lang="en-GB" sz="33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subscribers</a:t>
            </a:r>
            <a:r>
              <a:rPr lang="en-GB" sz="3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35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endParaRPr sz="35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0a1e3819c5_0_30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4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What will you learn? </a:t>
            </a:r>
            <a:endParaRPr/>
          </a:p>
        </p:txBody>
      </p:sp>
      <p:sp>
        <p:nvSpPr>
          <p:cNvPr id="45" name="Google Shape;45;g10a1e3819c5_0_30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46" name="Google Shape;46;g10a1e3819c5_0_30"/>
          <p:cNvSpPr txBox="1"/>
          <p:nvPr/>
        </p:nvSpPr>
        <p:spPr>
          <a:xfrm>
            <a:off x="1102525" y="1562425"/>
            <a:ext cx="98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g10a1e3819c5_0_30"/>
          <p:cNvSpPr txBox="1"/>
          <p:nvPr/>
        </p:nvSpPr>
        <p:spPr>
          <a:xfrm>
            <a:off x="620475" y="1562425"/>
            <a:ext cx="10922100" cy="40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Arial"/>
              <a:buNone/>
            </a:pPr>
            <a:endParaRPr sz="19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-GB" sz="3000" b="0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The Five Principles of Responsible Purchasing</a:t>
            </a:r>
            <a:r>
              <a:rPr lang="en-GB" sz="3000" b="0" i="0" u="none" strike="noStrike" cap="none" baseline="300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TM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914400" marR="0" lvl="1" indent="-406400" algn="l" rtl="0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○"/>
            </a:pPr>
            <a:r>
              <a:rPr lang="en-GB" sz="13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Visibility, Stability, Time, Financials, and Shared Responsibility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your decisions affect different levels of the supply chain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6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Char char="●"/>
            </a:pP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How to challenge existing processes and work with colleagues to</a:t>
            </a:r>
            <a:r>
              <a:rPr lang="en-GB" sz="2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identify new ones that work for everyone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10a1e3819c5_0_41"/>
          <p:cNvSpPr txBox="1">
            <a:spLocks noGrp="1"/>
          </p:cNvSpPr>
          <p:nvPr>
            <p:ph type="title"/>
          </p:nvPr>
        </p:nvSpPr>
        <p:spPr>
          <a:xfrm>
            <a:off x="620475" y="781701"/>
            <a:ext cx="10733400" cy="70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Learn what adherence to the Five Principles looks like</a:t>
            </a:r>
            <a:endParaRPr/>
          </a:p>
        </p:txBody>
      </p:sp>
      <p:sp>
        <p:nvSpPr>
          <p:cNvPr id="54" name="Google Shape;54;g10a1e3819c5_0_41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55" name="Google Shape;55;g10a1e3819c5_0_41"/>
          <p:cNvSpPr txBox="1"/>
          <p:nvPr/>
        </p:nvSpPr>
        <p:spPr>
          <a:xfrm>
            <a:off x="1056600" y="1485800"/>
            <a:ext cx="4638300" cy="427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en-GB" sz="1900">
                <a:solidFill>
                  <a:schemeClr val="dk2"/>
                </a:solidFill>
              </a:rPr>
              <a:t>Better able to understand stakeholder pressures, company commitments and internal policies</a:t>
            </a:r>
            <a:endParaRPr sz="1900">
              <a:solidFill>
                <a:schemeClr val="dk2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2"/>
              </a:solidFill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en-GB" sz="1900">
                <a:solidFill>
                  <a:schemeClr val="dk2"/>
                </a:solidFill>
              </a:rPr>
              <a:t>Improved awareness of how your decisions affect the supply chain, specifically suppliers, workers and the environment</a:t>
            </a:r>
            <a:endParaRPr sz="1900">
              <a:solidFill>
                <a:schemeClr val="dk2"/>
              </a:solidFill>
            </a:endParaRPr>
          </a:p>
          <a:p>
            <a:pPr marL="4572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900">
              <a:solidFill>
                <a:schemeClr val="dk2"/>
              </a:solidFill>
            </a:endParaRPr>
          </a:p>
          <a:p>
            <a:pPr marL="457200" marR="0" lvl="0" indent="-349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</a:pPr>
            <a:r>
              <a:rPr lang="en-GB" sz="1900">
                <a:solidFill>
                  <a:schemeClr val="dk2"/>
                </a:solidFill>
              </a:rPr>
              <a:t>Empowered to challenges existing processes and work together to identify new processes that better support improved purchasing practices </a:t>
            </a:r>
            <a:endParaRPr sz="1900">
              <a:solidFill>
                <a:schemeClr val="dk2"/>
              </a:solidFill>
            </a:endParaRPr>
          </a:p>
        </p:txBody>
      </p:sp>
      <p:pic>
        <p:nvPicPr>
          <p:cNvPr id="56" name="Google Shape;56;g10a1e3819c5_0_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94900" y="1305475"/>
            <a:ext cx="4776825" cy="46398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1117459d9e1_0_0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4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Essential insights for your employees on:</a:t>
            </a:r>
            <a:endParaRPr/>
          </a:p>
        </p:txBody>
      </p:sp>
      <p:sp>
        <p:nvSpPr>
          <p:cNvPr id="63" name="Google Shape;63;g1117459d9e1_0_0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64" name="Google Shape;64;g1117459d9e1_0_0"/>
          <p:cNvSpPr txBox="1"/>
          <p:nvPr/>
        </p:nvSpPr>
        <p:spPr>
          <a:xfrm>
            <a:off x="1102525" y="1562425"/>
            <a:ext cx="98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1117459d9e1_0_0"/>
          <p:cNvSpPr txBox="1"/>
          <p:nvPr/>
        </p:nvSpPr>
        <p:spPr>
          <a:xfrm>
            <a:off x="620475" y="1730800"/>
            <a:ext cx="9192300" cy="454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lang="en-GB" sz="3000" b="1" i="0" u="none" strike="noStrike" cap="none">
                <a:solidFill>
                  <a:srgbClr val="749A3E"/>
                </a:solidFill>
                <a:latin typeface="Arial"/>
                <a:ea typeface="Arial"/>
                <a:cs typeface="Arial"/>
                <a:sym typeface="Arial"/>
              </a:rPr>
              <a:t>The impacts </a:t>
            </a:r>
            <a:r>
              <a:rPr lang="en-GB" sz="3000" b="1">
                <a:solidFill>
                  <a:srgbClr val="749A3E"/>
                </a:solidFill>
              </a:rPr>
              <a:t>to</a:t>
            </a:r>
            <a:r>
              <a:rPr lang="en-GB" sz="3000" b="1" i="0" u="none" strike="noStrike" cap="none">
                <a:solidFill>
                  <a:srgbClr val="749A3E"/>
                </a:solidFill>
                <a:latin typeface="Arial"/>
                <a:ea typeface="Arial"/>
                <a:cs typeface="Arial"/>
                <a:sym typeface="Arial"/>
              </a:rPr>
              <a:t> your business of not following the Five Principles</a:t>
            </a:r>
            <a:endParaRPr sz="3000" b="1" i="0" u="none" strike="noStrike" cap="none">
              <a:solidFill>
                <a:srgbClr val="749A3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Suppliers</a:t>
            </a:r>
            <a:r>
              <a:rPr lang="en-GB" sz="28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800" b="1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Management stress* Shortage of workers* Unauthorized subcontracting* Overcapacity or idle lines</a:t>
            </a:r>
            <a:endParaRPr sz="28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1" i="1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For Workers</a:t>
            </a:r>
            <a:endParaRPr sz="2800" b="1" i="1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GB"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Reduced hours or pay* Safety risks* Forced labor* Harassment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a1e3819c5_0_96"/>
          <p:cNvSpPr txBox="1">
            <a:spLocks noGrp="1"/>
          </p:cNvSpPr>
          <p:nvPr>
            <p:ph type="title"/>
          </p:nvPr>
        </p:nvSpPr>
        <p:spPr>
          <a:xfrm>
            <a:off x="620486" y="659040"/>
            <a:ext cx="10733400" cy="79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>
                <a:solidFill>
                  <a:schemeClr val="dk2"/>
                </a:solidFill>
              </a:rPr>
              <a:t>Whole-company training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2" name="Google Shape;72;g10a1e3819c5_0_96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73" name="Google Shape;73;g10a1e3819c5_0_96"/>
          <p:cNvSpPr txBox="1"/>
          <p:nvPr/>
        </p:nvSpPr>
        <p:spPr>
          <a:xfrm>
            <a:off x="620475" y="1562425"/>
            <a:ext cx="10309800" cy="436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191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Suitable for </a:t>
            </a:r>
            <a:r>
              <a:rPr lang="en-GB" sz="3000">
                <a:solidFill>
                  <a:schemeClr val="dk2"/>
                </a:solidFill>
              </a:rPr>
              <a:t>companies in multiple sectors: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apparel; footwear; softgoods; hardgoods; 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homegoods</a:t>
            </a:r>
            <a:r>
              <a:rPr lang="en-GB" sz="3000">
                <a:solidFill>
                  <a:schemeClr val="dk2"/>
                </a:solidFill>
              </a:rPr>
              <a:t>, consumer goods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-GB" sz="3000" b="0" i="0" u="sng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Everyone in the company</a:t>
            </a: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- buying; CSR; design; product development; finance; human resources; C-suite</a:t>
            </a:r>
            <a:endParaRPr sz="30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191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Char char="●"/>
            </a:pPr>
            <a:r>
              <a:rPr lang="en-GB" sz="3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Labour inspectors; auditors; manufacturing groups; logistics and distribution; students at fashion colleges and universities.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0a1e3819c5_0_87"/>
          <p:cNvSpPr txBox="1">
            <a:spLocks noGrp="1"/>
          </p:cNvSpPr>
          <p:nvPr>
            <p:ph type="title"/>
          </p:nvPr>
        </p:nvSpPr>
        <p:spPr>
          <a:xfrm>
            <a:off x="726800" y="659050"/>
            <a:ext cx="9453600" cy="145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How integrating the Five Principles into your 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3200"/>
              <a:buFont typeface="Arial"/>
              <a:buNone/>
            </a:pPr>
            <a:r>
              <a:rPr lang="en-GB"/>
              <a:t>business can benefit you </a:t>
            </a:r>
            <a:endParaRPr/>
          </a:p>
        </p:txBody>
      </p:sp>
      <p:sp>
        <p:nvSpPr>
          <p:cNvPr id="80" name="Google Shape;80;g10a1e3819c5_0_87"/>
          <p:cNvSpPr txBox="1">
            <a:spLocks noGrp="1"/>
          </p:cNvSpPr>
          <p:nvPr>
            <p:ph type="ftr" idx="11"/>
          </p:nvPr>
        </p:nvSpPr>
        <p:spPr>
          <a:xfrm>
            <a:off x="620486" y="6361339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/>
              <a:t>Better Buying</a:t>
            </a:r>
            <a:r>
              <a:rPr lang="en-GB" baseline="30000"/>
              <a:t>TM</a:t>
            </a:r>
            <a:endParaRPr sz="1600" baseline="30000"/>
          </a:p>
        </p:txBody>
      </p:sp>
      <p:sp>
        <p:nvSpPr>
          <p:cNvPr id="81" name="Google Shape;81;g10a1e3819c5_0_87"/>
          <p:cNvSpPr txBox="1"/>
          <p:nvPr/>
        </p:nvSpPr>
        <p:spPr>
          <a:xfrm>
            <a:off x="1102525" y="1562425"/>
            <a:ext cx="98277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g10a1e3819c5_0_87"/>
          <p:cNvSpPr txBox="1"/>
          <p:nvPr/>
        </p:nvSpPr>
        <p:spPr>
          <a:xfrm>
            <a:off x="726800" y="1887175"/>
            <a:ext cx="10968900" cy="39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marR="0" lvl="0" indent="-40005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Reduced cycle times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More accurate demand </a:t>
            </a: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timing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More predictable lead times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A more effective workforce and factory utilization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Better product quality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Lower costs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Improved social and environmental performance</a:t>
            </a:r>
            <a:endParaRPr sz="2700" b="0" i="0" u="none" strike="noStrike" cap="non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marR="0" lvl="0" indent="-4000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Font typeface="Arial"/>
              <a:buChar char="●"/>
            </a:pPr>
            <a:r>
              <a:rPr lang="en-GB" sz="27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Improved accountability to investors and stakeholders 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10a1e3819c5_0_81"/>
          <p:cNvSpPr txBox="1">
            <a:spLocks noGrp="1"/>
          </p:cNvSpPr>
          <p:nvPr>
            <p:ph type="ctrTitle"/>
          </p:nvPr>
        </p:nvSpPr>
        <p:spPr>
          <a:xfrm>
            <a:off x="646775" y="4118851"/>
            <a:ext cx="10905900" cy="12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000"/>
              <a:buFont typeface="Arial"/>
              <a:buNone/>
            </a:pPr>
            <a:r>
              <a:rPr lang="en-GB" sz="3500"/>
              <a:t>To discuss how to register your company for </a:t>
            </a:r>
            <a:endParaRPr sz="3500"/>
          </a:p>
          <a:p>
            <a:pPr marL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4000"/>
              <a:buFont typeface="Arial"/>
              <a:buNone/>
            </a:pPr>
            <a:r>
              <a:rPr lang="en-GB" sz="3500"/>
              <a:t>Better Buying’s e-learning course, contact:</a:t>
            </a:r>
            <a:endParaRPr sz="3500"/>
          </a:p>
        </p:txBody>
      </p:sp>
      <p:sp>
        <p:nvSpPr>
          <p:cNvPr id="88" name="Google Shape;88;g10a1e3819c5_0_81"/>
          <p:cNvSpPr txBox="1">
            <a:spLocks noGrp="1"/>
          </p:cNvSpPr>
          <p:nvPr>
            <p:ph type="subTitle" idx="1"/>
          </p:nvPr>
        </p:nvSpPr>
        <p:spPr>
          <a:xfrm>
            <a:off x="1524000" y="5496571"/>
            <a:ext cx="9144000" cy="7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49A3E"/>
              </a:buClr>
              <a:buSzPts val="4000"/>
              <a:buNone/>
            </a:pPr>
            <a:r>
              <a:rPr lang="en-GB" sz="3400" b="1"/>
              <a:t>Leonie.Abraham@betterbuying.org</a:t>
            </a:r>
            <a:endParaRPr sz="3400" b="1"/>
          </a:p>
        </p:txBody>
      </p:sp>
      <p:sp>
        <p:nvSpPr>
          <p:cNvPr id="89" name="Google Shape;89;g10a1e3819c5_0_81"/>
          <p:cNvSpPr txBox="1"/>
          <p:nvPr/>
        </p:nvSpPr>
        <p:spPr>
          <a:xfrm>
            <a:off x="646771" y="6103454"/>
            <a:ext cx="10905900" cy="5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6436B"/>
              </a:buClr>
              <a:buSzPts val="1600"/>
              <a:buFont typeface="Arial"/>
              <a:buNone/>
            </a:pPr>
            <a:endParaRPr sz="1600" b="1" i="0" u="none" strike="noStrike" cap="none">
              <a:solidFill>
                <a:srgbClr val="06436B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</Words>
  <Application>Microsoft Office PowerPoint</Application>
  <PresentationFormat>Widescreen</PresentationFormat>
  <Paragraphs>56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The 5 Principles of Responsible  Purchasing  </vt:lpstr>
      <vt:lpstr>The Gold Standard in responsible purchasing training</vt:lpstr>
      <vt:lpstr>What will you learn? </vt:lpstr>
      <vt:lpstr>Learn what adherence to the Five Principles looks like</vt:lpstr>
      <vt:lpstr>Essential insights for your employees on:</vt:lpstr>
      <vt:lpstr>Whole-company training</vt:lpstr>
      <vt:lpstr>How integrating the Five Principles into your  business can benefit you </vt:lpstr>
      <vt:lpstr>To discuss how to register your company for  Better Buying’s e-learning course, contact: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Principles of Responsible  Purchasing  </dc:title>
  <dc:creator>Louise Harvey</dc:creator>
  <cp:lastModifiedBy>Lindsay Wright</cp:lastModifiedBy>
  <cp:revision>1</cp:revision>
  <dcterms:created xsi:type="dcterms:W3CDTF">2021-05-25T10:09:04Z</dcterms:created>
  <dcterms:modified xsi:type="dcterms:W3CDTF">2022-02-09T14:11:20Z</dcterms:modified>
</cp:coreProperties>
</file>